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92" r:id="rId4"/>
    <p:sldId id="259" r:id="rId5"/>
    <p:sldId id="296" r:id="rId6"/>
    <p:sldId id="297" r:id="rId7"/>
    <p:sldId id="299" r:id="rId8"/>
    <p:sldId id="300" r:id="rId9"/>
    <p:sldId id="298" r:id="rId10"/>
    <p:sldId id="264" r:id="rId11"/>
    <p:sldId id="291" r:id="rId12"/>
    <p:sldId id="260" r:id="rId13"/>
    <p:sldId id="301" r:id="rId14"/>
    <p:sldId id="277" r:id="rId15"/>
    <p:sldId id="302" r:id="rId16"/>
    <p:sldId id="278" r:id="rId17"/>
    <p:sldId id="303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5050"/>
    <a:srgbClr val="FF3300"/>
    <a:srgbClr val="7AC87A"/>
    <a:srgbClr val="E0EB9F"/>
    <a:srgbClr val="3F60AB"/>
    <a:srgbClr val="6D89E1"/>
    <a:srgbClr val="8DA2E7"/>
    <a:srgbClr val="FFFF00"/>
    <a:srgbClr val="8C0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6774" autoAdjust="0"/>
  </p:normalViewPr>
  <p:slideViewPr>
    <p:cSldViewPr>
      <p:cViewPr>
        <p:scale>
          <a:sx n="100" d="100"/>
          <a:sy n="100" d="100"/>
        </p:scale>
        <p:origin x="-2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ABB6D-1D9B-4E96-8FB2-FB1BF3C8F9B4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04F3484-2583-4459-A6E5-3736C1383FB4}">
      <dgm:prSet phldrT="[Текст]"/>
      <dgm:spPr/>
      <dgm:t>
        <a:bodyPr/>
        <a:lstStyle/>
        <a:p>
          <a:pPr algn="ctr"/>
          <a:r>
            <a:rPr lang="uk-UA" dirty="0" smtClean="0">
              <a:latin typeface="Georgia" pitchFamily="18" charset="0"/>
            </a:rPr>
            <a:t>УКРАЇНСЬКА МОВА</a:t>
          </a:r>
          <a:endParaRPr lang="ru-RU" dirty="0">
            <a:latin typeface="Georgia" pitchFamily="18" charset="0"/>
          </a:endParaRPr>
        </a:p>
      </dgm:t>
    </dgm:pt>
    <dgm:pt modelId="{7475D0D8-51CB-431D-9B23-EB9647CA67F9}" type="parTrans" cxnId="{EDDB99DE-D097-428D-B84A-FB23D70900EE}">
      <dgm:prSet/>
      <dgm:spPr/>
      <dgm:t>
        <a:bodyPr/>
        <a:lstStyle/>
        <a:p>
          <a:endParaRPr lang="ru-RU"/>
        </a:p>
      </dgm:t>
    </dgm:pt>
    <dgm:pt modelId="{E12ABEB6-FA2B-4D4D-966D-6F37F7E0F155}" type="sibTrans" cxnId="{EDDB99DE-D097-428D-B84A-FB23D70900EE}">
      <dgm:prSet/>
      <dgm:spPr/>
      <dgm:t>
        <a:bodyPr/>
        <a:lstStyle/>
        <a:p>
          <a:endParaRPr lang="ru-RU"/>
        </a:p>
      </dgm:t>
    </dgm:pt>
    <dgm:pt modelId="{AD15E6EA-6F09-40A5-B9F6-0FAD709B02BA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ПРИРОДОЗНАВСТВО</a:t>
          </a:r>
          <a:endParaRPr lang="ru-RU" dirty="0">
            <a:latin typeface="Georgia" pitchFamily="18" charset="0"/>
          </a:endParaRPr>
        </a:p>
      </dgm:t>
    </dgm:pt>
    <dgm:pt modelId="{8BEAF57D-A880-40E6-9438-172524FAE0B2}" type="parTrans" cxnId="{854C1F20-44C7-4409-994E-CE325959B05E}">
      <dgm:prSet/>
      <dgm:spPr/>
      <dgm:t>
        <a:bodyPr/>
        <a:lstStyle/>
        <a:p>
          <a:endParaRPr lang="ru-RU"/>
        </a:p>
      </dgm:t>
    </dgm:pt>
    <dgm:pt modelId="{992EB64E-9732-469D-B305-358C24BDF146}" type="sibTrans" cxnId="{854C1F20-44C7-4409-994E-CE325959B05E}">
      <dgm:prSet/>
      <dgm:spPr/>
      <dgm:t>
        <a:bodyPr/>
        <a:lstStyle/>
        <a:p>
          <a:endParaRPr lang="ru-RU"/>
        </a:p>
      </dgm:t>
    </dgm:pt>
    <dgm:pt modelId="{E8D6481C-1CF6-4ECA-94E4-226BD10346E7}">
      <dgm:prSet phldrT="[Текст]"/>
      <dgm:spPr/>
      <dgm:t>
        <a:bodyPr/>
        <a:lstStyle/>
        <a:p>
          <a:pPr algn="ctr"/>
          <a:r>
            <a:rPr lang="uk-UA" dirty="0" smtClean="0">
              <a:latin typeface="Georgia" pitchFamily="18" charset="0"/>
            </a:rPr>
            <a:t>МАТЕМАТИКА</a:t>
          </a:r>
          <a:endParaRPr lang="ru-RU" dirty="0">
            <a:latin typeface="Georgia" pitchFamily="18" charset="0"/>
          </a:endParaRPr>
        </a:p>
      </dgm:t>
    </dgm:pt>
    <dgm:pt modelId="{8949674A-F04D-467B-97AA-EFE2C07FAFD0}" type="sibTrans" cxnId="{A782935B-9FFD-48F5-868B-03890C3F147B}">
      <dgm:prSet/>
      <dgm:spPr/>
      <dgm:t>
        <a:bodyPr/>
        <a:lstStyle/>
        <a:p>
          <a:endParaRPr lang="ru-RU"/>
        </a:p>
      </dgm:t>
    </dgm:pt>
    <dgm:pt modelId="{19C65ABD-BA2E-4E59-8DAE-B88497CAB2A5}" type="parTrans" cxnId="{A782935B-9FFD-48F5-868B-03890C3F147B}">
      <dgm:prSet/>
      <dgm:spPr/>
      <dgm:t>
        <a:bodyPr/>
        <a:lstStyle/>
        <a:p>
          <a:endParaRPr lang="ru-RU"/>
        </a:p>
      </dgm:t>
    </dgm:pt>
    <dgm:pt modelId="{F7DE65DA-E78E-424E-A0F7-698B00D0F352}" type="pres">
      <dgm:prSet presAssocID="{25BABB6D-1D9B-4E96-8FB2-FB1BF3C8F9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BF537-44EF-4718-913D-AAEB85721AE7}" type="pres">
      <dgm:prSet presAssocID="{004F3484-2583-4459-A6E5-3736C1383FB4}" presName="comp" presStyleCnt="0"/>
      <dgm:spPr/>
    </dgm:pt>
    <dgm:pt modelId="{31814337-1C82-4465-8B0E-0F7C601E3D4D}" type="pres">
      <dgm:prSet presAssocID="{004F3484-2583-4459-A6E5-3736C1383FB4}" presName="box" presStyleLbl="node1" presStyleIdx="0" presStyleCnt="3" custLinFactNeighborX="1020" custLinFactNeighborY="-11429"/>
      <dgm:spPr/>
      <dgm:t>
        <a:bodyPr/>
        <a:lstStyle/>
        <a:p>
          <a:endParaRPr lang="ru-RU"/>
        </a:p>
      </dgm:t>
    </dgm:pt>
    <dgm:pt modelId="{FF0B3271-68CF-4755-8A87-80239647626C}" type="pres">
      <dgm:prSet presAssocID="{004F3484-2583-4459-A6E5-3736C1383FB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214221-AEAB-46F0-A9AC-4422E473458C}" type="pres">
      <dgm:prSet presAssocID="{004F3484-2583-4459-A6E5-3736C1383FB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7AA8-640D-4520-8908-4D39F87E5856}" type="pres">
      <dgm:prSet presAssocID="{E12ABEB6-FA2B-4D4D-966D-6F37F7E0F155}" presName="spacer" presStyleCnt="0"/>
      <dgm:spPr/>
    </dgm:pt>
    <dgm:pt modelId="{CE87A17B-C754-4B36-9F40-B17344EE045E}" type="pres">
      <dgm:prSet presAssocID="{E8D6481C-1CF6-4ECA-94E4-226BD10346E7}" presName="comp" presStyleCnt="0"/>
      <dgm:spPr/>
    </dgm:pt>
    <dgm:pt modelId="{51517970-2D2B-42EE-9EEF-E04E5DEABC6A}" type="pres">
      <dgm:prSet presAssocID="{E8D6481C-1CF6-4ECA-94E4-226BD10346E7}" presName="box" presStyleLbl="node1" presStyleIdx="1" presStyleCnt="3"/>
      <dgm:spPr/>
      <dgm:t>
        <a:bodyPr/>
        <a:lstStyle/>
        <a:p>
          <a:endParaRPr lang="ru-RU"/>
        </a:p>
      </dgm:t>
    </dgm:pt>
    <dgm:pt modelId="{F1019813-2671-4CDD-8689-C4E61992C74B}" type="pres">
      <dgm:prSet presAssocID="{E8D6481C-1CF6-4ECA-94E4-226BD10346E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34759C0-5F39-41A0-8BBE-8DE8B49D714F}" type="pres">
      <dgm:prSet presAssocID="{E8D6481C-1CF6-4ECA-94E4-226BD10346E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CA163-D2A3-4B7F-9B2C-9217017B965D}" type="pres">
      <dgm:prSet presAssocID="{8949674A-F04D-467B-97AA-EFE2C07FAFD0}" presName="spacer" presStyleCnt="0"/>
      <dgm:spPr/>
    </dgm:pt>
    <dgm:pt modelId="{71BFEBD0-08FE-4395-A6EE-389A824CD4F7}" type="pres">
      <dgm:prSet presAssocID="{AD15E6EA-6F09-40A5-B9F6-0FAD709B02BA}" presName="comp" presStyleCnt="0"/>
      <dgm:spPr/>
    </dgm:pt>
    <dgm:pt modelId="{0384C277-5E33-4503-AB7F-EDDF1B0E8B2C}" type="pres">
      <dgm:prSet presAssocID="{AD15E6EA-6F09-40A5-B9F6-0FAD709B02BA}" presName="box" presStyleLbl="node1" presStyleIdx="2" presStyleCnt="3"/>
      <dgm:spPr/>
      <dgm:t>
        <a:bodyPr/>
        <a:lstStyle/>
        <a:p>
          <a:endParaRPr lang="ru-RU"/>
        </a:p>
      </dgm:t>
    </dgm:pt>
    <dgm:pt modelId="{237426CD-4D96-40D9-B50E-EB9B737950AC}" type="pres">
      <dgm:prSet presAssocID="{AD15E6EA-6F09-40A5-B9F6-0FAD709B02BA}" presName="img" presStyleLbl="fgImgPlace1" presStyleIdx="2" presStyleCnt="3" custScaleX="119618" custScaleY="1140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E56B94-56E0-4CE2-85C2-3D27566E3E45}" type="pres">
      <dgm:prSet presAssocID="{AD15E6EA-6F09-40A5-B9F6-0FAD709B02B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10370-152C-43A1-B573-ACE8B78FEFD8}" type="presOf" srcId="{004F3484-2583-4459-A6E5-3736C1383FB4}" destId="{88214221-AEAB-46F0-A9AC-4422E473458C}" srcOrd="1" destOrd="0" presId="urn:microsoft.com/office/officeart/2005/8/layout/vList4"/>
    <dgm:cxn modelId="{A782935B-9FFD-48F5-868B-03890C3F147B}" srcId="{25BABB6D-1D9B-4E96-8FB2-FB1BF3C8F9B4}" destId="{E8D6481C-1CF6-4ECA-94E4-226BD10346E7}" srcOrd="1" destOrd="0" parTransId="{19C65ABD-BA2E-4E59-8DAE-B88497CAB2A5}" sibTransId="{8949674A-F04D-467B-97AA-EFE2C07FAFD0}"/>
    <dgm:cxn modelId="{EDDB99DE-D097-428D-B84A-FB23D70900EE}" srcId="{25BABB6D-1D9B-4E96-8FB2-FB1BF3C8F9B4}" destId="{004F3484-2583-4459-A6E5-3736C1383FB4}" srcOrd="0" destOrd="0" parTransId="{7475D0D8-51CB-431D-9B23-EB9647CA67F9}" sibTransId="{E12ABEB6-FA2B-4D4D-966D-6F37F7E0F155}"/>
    <dgm:cxn modelId="{F95D917C-B790-4EE4-9C36-F32F933F8E15}" type="presOf" srcId="{004F3484-2583-4459-A6E5-3736C1383FB4}" destId="{31814337-1C82-4465-8B0E-0F7C601E3D4D}" srcOrd="0" destOrd="0" presId="urn:microsoft.com/office/officeart/2005/8/layout/vList4"/>
    <dgm:cxn modelId="{6A9B8D41-15B6-45E3-AE34-C566F4B8DB01}" type="presOf" srcId="{E8D6481C-1CF6-4ECA-94E4-226BD10346E7}" destId="{51517970-2D2B-42EE-9EEF-E04E5DEABC6A}" srcOrd="0" destOrd="0" presId="urn:microsoft.com/office/officeart/2005/8/layout/vList4"/>
    <dgm:cxn modelId="{27C9FACC-8C27-489E-A086-904478B77EF0}" type="presOf" srcId="{AD15E6EA-6F09-40A5-B9F6-0FAD709B02BA}" destId="{0384C277-5E33-4503-AB7F-EDDF1B0E8B2C}" srcOrd="0" destOrd="0" presId="urn:microsoft.com/office/officeart/2005/8/layout/vList4"/>
    <dgm:cxn modelId="{854C1F20-44C7-4409-994E-CE325959B05E}" srcId="{25BABB6D-1D9B-4E96-8FB2-FB1BF3C8F9B4}" destId="{AD15E6EA-6F09-40A5-B9F6-0FAD709B02BA}" srcOrd="2" destOrd="0" parTransId="{8BEAF57D-A880-40E6-9438-172524FAE0B2}" sibTransId="{992EB64E-9732-469D-B305-358C24BDF146}"/>
    <dgm:cxn modelId="{52B44D76-B885-40B3-8C14-38DE7D12F6B3}" type="presOf" srcId="{E8D6481C-1CF6-4ECA-94E4-226BD10346E7}" destId="{E34759C0-5F39-41A0-8BBE-8DE8B49D714F}" srcOrd="1" destOrd="0" presId="urn:microsoft.com/office/officeart/2005/8/layout/vList4"/>
    <dgm:cxn modelId="{1968957B-3964-407B-8DFC-B9237BB6B98E}" type="presOf" srcId="{AD15E6EA-6F09-40A5-B9F6-0FAD709B02BA}" destId="{31E56B94-56E0-4CE2-85C2-3D27566E3E45}" srcOrd="1" destOrd="0" presId="urn:microsoft.com/office/officeart/2005/8/layout/vList4"/>
    <dgm:cxn modelId="{47C4D795-9FC8-43A5-927B-4C93533DFAB1}" type="presOf" srcId="{25BABB6D-1D9B-4E96-8FB2-FB1BF3C8F9B4}" destId="{F7DE65DA-E78E-424E-A0F7-698B00D0F352}" srcOrd="0" destOrd="0" presId="urn:microsoft.com/office/officeart/2005/8/layout/vList4"/>
    <dgm:cxn modelId="{50D91FB1-CD39-4C26-A234-7A06B360A9A4}" type="presParOf" srcId="{F7DE65DA-E78E-424E-A0F7-698B00D0F352}" destId="{EADBF537-44EF-4718-913D-AAEB85721AE7}" srcOrd="0" destOrd="0" presId="urn:microsoft.com/office/officeart/2005/8/layout/vList4"/>
    <dgm:cxn modelId="{53858E54-5756-4CA5-9B19-010E24063446}" type="presParOf" srcId="{EADBF537-44EF-4718-913D-AAEB85721AE7}" destId="{31814337-1C82-4465-8B0E-0F7C601E3D4D}" srcOrd="0" destOrd="0" presId="urn:microsoft.com/office/officeart/2005/8/layout/vList4"/>
    <dgm:cxn modelId="{8EBF28D0-0671-4B65-A492-768EE6A7B3CD}" type="presParOf" srcId="{EADBF537-44EF-4718-913D-AAEB85721AE7}" destId="{FF0B3271-68CF-4755-8A87-80239647626C}" srcOrd="1" destOrd="0" presId="urn:microsoft.com/office/officeart/2005/8/layout/vList4"/>
    <dgm:cxn modelId="{F5355396-A477-4D40-9112-7F0521F986B8}" type="presParOf" srcId="{EADBF537-44EF-4718-913D-AAEB85721AE7}" destId="{88214221-AEAB-46F0-A9AC-4422E473458C}" srcOrd="2" destOrd="0" presId="urn:microsoft.com/office/officeart/2005/8/layout/vList4"/>
    <dgm:cxn modelId="{7F5B912C-5E0C-4606-9790-871B3B6C9A4A}" type="presParOf" srcId="{F7DE65DA-E78E-424E-A0F7-698B00D0F352}" destId="{AF497AA8-640D-4520-8908-4D39F87E5856}" srcOrd="1" destOrd="0" presId="urn:microsoft.com/office/officeart/2005/8/layout/vList4"/>
    <dgm:cxn modelId="{33CC4332-0824-4D35-A972-7C917326641B}" type="presParOf" srcId="{F7DE65DA-E78E-424E-A0F7-698B00D0F352}" destId="{CE87A17B-C754-4B36-9F40-B17344EE045E}" srcOrd="2" destOrd="0" presId="urn:microsoft.com/office/officeart/2005/8/layout/vList4"/>
    <dgm:cxn modelId="{CB0A5429-8F4D-4655-8AEB-04866CDBF1CF}" type="presParOf" srcId="{CE87A17B-C754-4B36-9F40-B17344EE045E}" destId="{51517970-2D2B-42EE-9EEF-E04E5DEABC6A}" srcOrd="0" destOrd="0" presId="urn:microsoft.com/office/officeart/2005/8/layout/vList4"/>
    <dgm:cxn modelId="{6149D8C2-F5A5-47EE-9E9B-D4094DF2EC7D}" type="presParOf" srcId="{CE87A17B-C754-4B36-9F40-B17344EE045E}" destId="{F1019813-2671-4CDD-8689-C4E61992C74B}" srcOrd="1" destOrd="0" presId="urn:microsoft.com/office/officeart/2005/8/layout/vList4"/>
    <dgm:cxn modelId="{81E6C2AD-925B-4DE0-999A-DAF73FE5F98F}" type="presParOf" srcId="{CE87A17B-C754-4B36-9F40-B17344EE045E}" destId="{E34759C0-5F39-41A0-8BBE-8DE8B49D714F}" srcOrd="2" destOrd="0" presId="urn:microsoft.com/office/officeart/2005/8/layout/vList4"/>
    <dgm:cxn modelId="{02C774A8-0EDE-45BD-A04F-426B6BF1BE85}" type="presParOf" srcId="{F7DE65DA-E78E-424E-A0F7-698B00D0F352}" destId="{1F1CA163-D2A3-4B7F-9B2C-9217017B965D}" srcOrd="3" destOrd="0" presId="urn:microsoft.com/office/officeart/2005/8/layout/vList4"/>
    <dgm:cxn modelId="{A24A5904-E0C8-42D9-9E58-D84C51B0ADB8}" type="presParOf" srcId="{F7DE65DA-E78E-424E-A0F7-698B00D0F352}" destId="{71BFEBD0-08FE-4395-A6EE-389A824CD4F7}" srcOrd="4" destOrd="0" presId="urn:microsoft.com/office/officeart/2005/8/layout/vList4"/>
    <dgm:cxn modelId="{3E243769-1A99-4BB4-926E-FC4FDF8F084E}" type="presParOf" srcId="{71BFEBD0-08FE-4395-A6EE-389A824CD4F7}" destId="{0384C277-5E33-4503-AB7F-EDDF1B0E8B2C}" srcOrd="0" destOrd="0" presId="urn:microsoft.com/office/officeart/2005/8/layout/vList4"/>
    <dgm:cxn modelId="{3BF903AF-13A2-46E3-91CF-BBE22451943F}" type="presParOf" srcId="{71BFEBD0-08FE-4395-A6EE-389A824CD4F7}" destId="{237426CD-4D96-40D9-B50E-EB9B737950AC}" srcOrd="1" destOrd="0" presId="urn:microsoft.com/office/officeart/2005/8/layout/vList4"/>
    <dgm:cxn modelId="{CC16B4EB-BB46-49BC-9CEE-B83A08AA8B7A}" type="presParOf" srcId="{71BFEBD0-08FE-4395-A6EE-389A824CD4F7}" destId="{31E56B94-56E0-4CE2-85C2-3D27566E3E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14337-1C82-4465-8B0E-0F7C601E3D4D}">
      <dsp:nvSpPr>
        <dsp:cNvPr id="0" name=""/>
        <dsp:cNvSpPr/>
      </dsp:nvSpPr>
      <dsp:spPr>
        <a:xfrm>
          <a:off x="0" y="0"/>
          <a:ext cx="7467600" cy="1333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>
              <a:latin typeface="Georgia" pitchFamily="18" charset="0"/>
            </a:rPr>
            <a:t>УКРАЇНСЬКА МОВА</a:t>
          </a:r>
          <a:endParaRPr lang="ru-RU" sz="3900" kern="1200" dirty="0">
            <a:latin typeface="Georgia" pitchFamily="18" charset="0"/>
          </a:endParaRPr>
        </a:p>
      </dsp:txBody>
      <dsp:txXfrm>
        <a:off x="1626870" y="0"/>
        <a:ext cx="5840730" cy="1333499"/>
      </dsp:txXfrm>
    </dsp:sp>
    <dsp:sp modelId="{FF0B3271-68CF-4755-8A87-80239647626C}">
      <dsp:nvSpPr>
        <dsp:cNvPr id="0" name=""/>
        <dsp:cNvSpPr/>
      </dsp:nvSpPr>
      <dsp:spPr>
        <a:xfrm>
          <a:off x="133349" y="133350"/>
          <a:ext cx="1493520" cy="10667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17970-2D2B-42EE-9EEF-E04E5DEABC6A}">
      <dsp:nvSpPr>
        <dsp:cNvPr id="0" name=""/>
        <dsp:cNvSpPr/>
      </dsp:nvSpPr>
      <dsp:spPr>
        <a:xfrm>
          <a:off x="0" y="1466849"/>
          <a:ext cx="7467600" cy="1333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>
              <a:latin typeface="Georgia" pitchFamily="18" charset="0"/>
            </a:rPr>
            <a:t>МАТЕМАТИКА</a:t>
          </a:r>
          <a:endParaRPr lang="ru-RU" sz="3900" kern="1200" dirty="0">
            <a:latin typeface="Georgia" pitchFamily="18" charset="0"/>
          </a:endParaRPr>
        </a:p>
      </dsp:txBody>
      <dsp:txXfrm>
        <a:off x="1626870" y="1466849"/>
        <a:ext cx="5840730" cy="1333499"/>
      </dsp:txXfrm>
    </dsp:sp>
    <dsp:sp modelId="{F1019813-2671-4CDD-8689-C4E61992C74B}">
      <dsp:nvSpPr>
        <dsp:cNvPr id="0" name=""/>
        <dsp:cNvSpPr/>
      </dsp:nvSpPr>
      <dsp:spPr>
        <a:xfrm>
          <a:off x="133349" y="1600200"/>
          <a:ext cx="1493520" cy="10667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4C277-5E33-4503-AB7F-EDDF1B0E8B2C}">
      <dsp:nvSpPr>
        <dsp:cNvPr id="0" name=""/>
        <dsp:cNvSpPr/>
      </dsp:nvSpPr>
      <dsp:spPr>
        <a:xfrm>
          <a:off x="6574" y="2933699"/>
          <a:ext cx="7467600" cy="1333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>
              <a:latin typeface="Georgia" pitchFamily="18" charset="0"/>
            </a:rPr>
            <a:t>ПРИРОДОЗНАВСТВО</a:t>
          </a:r>
          <a:endParaRPr lang="ru-RU" sz="3900" kern="1200" dirty="0">
            <a:latin typeface="Georgia" pitchFamily="18" charset="0"/>
          </a:endParaRPr>
        </a:p>
      </dsp:txBody>
      <dsp:txXfrm>
        <a:off x="1633444" y="2933699"/>
        <a:ext cx="5840730" cy="1333499"/>
      </dsp:txXfrm>
    </dsp:sp>
    <dsp:sp modelId="{237426CD-4D96-40D9-B50E-EB9B737950AC}">
      <dsp:nvSpPr>
        <dsp:cNvPr id="0" name=""/>
        <dsp:cNvSpPr/>
      </dsp:nvSpPr>
      <dsp:spPr>
        <a:xfrm>
          <a:off x="-6574" y="2992155"/>
          <a:ext cx="1786518" cy="12165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8298-9A28-41D4-A090-9394A1308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1C25-7252-40FF-AA71-261D23351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688E-9549-4780-A45F-994B277E3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087C-1FC8-41E2-8D7A-C01C5336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82BC-842B-41C1-BF31-28B59C7C5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2FD4-D8AF-4F13-A6ED-B417EB869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3AE71-709C-4F5D-BD9A-F348D346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9296-68B9-487E-9246-C82DA0C52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DF9C-C97D-488D-8AB0-2859B5343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7553-871E-4356-B10B-0FE01FB0D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B86B-6099-474F-AB7E-7F90C4DC3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381F8B1-B428-4F81-AF63-CE66CC835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04800" y="20574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міська</a:t>
            </a:r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олімпіада випускників </a:t>
            </a:r>
          </a:p>
          <a:p>
            <a:pPr algn="ctr"/>
            <a:r>
              <a:rPr lang="ru-RU" sz="40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4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4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Путівка</a:t>
            </a:r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науку»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2971800" y="3429000"/>
            <a:ext cx="3376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62673"/>
                </a:solidFill>
                <a:latin typeface="Georgia" pitchFamily="18" charset="0"/>
              </a:rPr>
              <a:t>16 </a:t>
            </a:r>
            <a:r>
              <a:rPr lang="uk-UA" sz="2400" b="1" dirty="0">
                <a:solidFill>
                  <a:srgbClr val="262673"/>
                </a:solidFill>
                <a:latin typeface="Georgia" pitchFamily="18" charset="0"/>
              </a:rPr>
              <a:t>квітня</a:t>
            </a:r>
            <a:r>
              <a:rPr lang="ru-RU" sz="2400" b="1" dirty="0">
                <a:solidFill>
                  <a:srgbClr val="262673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262673"/>
                </a:solidFill>
                <a:latin typeface="Georgia" pitchFamily="18" charset="0"/>
              </a:rPr>
              <a:t>2016 </a:t>
            </a:r>
            <a:r>
              <a:rPr lang="ru-RU" sz="2400" b="1" dirty="0">
                <a:solidFill>
                  <a:srgbClr val="262673"/>
                </a:solidFill>
                <a:latin typeface="Georgia" pitchFamily="18" charset="0"/>
              </a:rPr>
              <a:t>року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204" y="6396335"/>
            <a:ext cx="8901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Харківська спеціалізована школа І-ІІІ ступенів № 17</a:t>
            </a:r>
            <a:endParaRPr lang="ru-RU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2750515" cy="183611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62523" y="4324121"/>
            <a:ext cx="2408070" cy="160751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1623060" cy="243135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04800"/>
            <a:ext cx="2750515" cy="183611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 l="18991"/>
          <a:stretch>
            <a:fillRect/>
          </a:stretch>
        </p:blipFill>
        <p:spPr bwMode="auto">
          <a:xfrm>
            <a:off x="3276600" y="0"/>
            <a:ext cx="1945724" cy="180124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962400"/>
            <a:ext cx="3364992" cy="224631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ХІ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V</a:t>
            </a:r>
            <a:r>
              <a:rPr lang="uk-UA" b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 </a:t>
            </a:r>
            <a:r>
              <a:rPr lang="uk-UA" b="1" dirty="0">
                <a:solidFill>
                  <a:srgbClr val="FFFF00"/>
                </a:solidFill>
                <a:latin typeface="Georgia" pitchFamily="18" charset="0"/>
                <a:cs typeface="+mn-cs"/>
              </a:rPr>
              <a:t>міська олімпіада випускників  школи І </a:t>
            </a:r>
            <a:r>
              <a:rPr lang="uk-UA" b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ступеня «</a:t>
            </a:r>
            <a:r>
              <a:rPr lang="uk-UA" b="1" dirty="0">
                <a:solidFill>
                  <a:srgbClr val="FFFF00"/>
                </a:solidFill>
                <a:latin typeface="Georgia" pitchFamily="18" charset="0"/>
                <a:cs typeface="+mn-cs"/>
              </a:rPr>
              <a:t>Путівка в науку»</a:t>
            </a:r>
          </a:p>
        </p:txBody>
      </p:sp>
      <p:sp>
        <p:nvSpPr>
          <p:cNvPr id="28675" name="Прямоугольник 7"/>
          <p:cNvSpPr>
            <a:spLocks noChangeArrowheads="1"/>
          </p:cNvSpPr>
          <p:nvPr/>
        </p:nvSpPr>
        <p:spPr bwMode="auto">
          <a:xfrm>
            <a:off x="0" y="3810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Bookman Old Style" pitchFamily="18" charset="0"/>
              </a:rPr>
              <a:t>Центр дитячої та юнацької творчості №</a:t>
            </a:r>
            <a:r>
              <a:rPr lang="uk-UA" sz="2400" b="1" dirty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44034" name="AutoShape 2" descr="Отображается файл &quot;100_8277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Отображается файл &quot;100_8277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Отображается файл &quot;100_8277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4492" t="31733" r="30265" b="14202"/>
          <a:stretch>
            <a:fillRect/>
          </a:stretch>
        </p:blipFill>
        <p:spPr bwMode="auto">
          <a:xfrm>
            <a:off x="228600" y="990600"/>
            <a:ext cx="3886200" cy="285263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8090" t="13483" r="4941" b="8315"/>
          <a:stretch>
            <a:fillRect/>
          </a:stretch>
        </p:blipFill>
        <p:spPr bwMode="auto">
          <a:xfrm>
            <a:off x="4724400" y="990599"/>
            <a:ext cx="4038600" cy="272370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r="5467" b="10503"/>
          <a:stretch>
            <a:fillRect/>
          </a:stretch>
        </p:blipFill>
        <p:spPr bwMode="auto">
          <a:xfrm>
            <a:off x="228600" y="3962400"/>
            <a:ext cx="3886200" cy="275947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 t="8111" r="675"/>
          <a:stretch>
            <a:fillRect/>
          </a:stretch>
        </p:blipFill>
        <p:spPr bwMode="auto">
          <a:xfrm>
            <a:off x="4724400" y="3886200"/>
            <a:ext cx="4038600" cy="280229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ХІ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</a:rPr>
              <a:t>V</a:t>
            </a: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 міська олімпіада випускників школи І ступеня </a:t>
            </a:r>
            <a:b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«Путівка в науку»</a:t>
            </a:r>
            <a:r>
              <a:rPr lang="uk-UA" sz="2400" b="1" dirty="0" smtClean="0">
                <a:solidFill>
                  <a:srgbClr val="F2F2F2"/>
                </a:solidFill>
              </a:rPr>
              <a:t/>
            </a:r>
            <a:br>
              <a:rPr lang="uk-UA" sz="2400" b="1" dirty="0" smtClean="0">
                <a:solidFill>
                  <a:srgbClr val="F2F2F2"/>
                </a:solidFill>
              </a:rPr>
            </a:br>
            <a:endParaRPr lang="ru-RU" sz="2400" b="1" i="1" dirty="0" smtClean="0">
              <a:solidFill>
                <a:srgbClr val="F2F2F2"/>
              </a:solidFill>
            </a:endParaRPr>
          </a:p>
        </p:txBody>
      </p:sp>
      <p:pic>
        <p:nvPicPr>
          <p:cNvPr id="3074" name="Picture 2" descr="C:\Users\user\Desktop\Путевка\Украънська мова\DSC_1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914400"/>
            <a:ext cx="3652743" cy="2438400"/>
          </a:xfrm>
          <a:prstGeom prst="round2DiagRect">
            <a:avLst/>
          </a:prstGeom>
          <a:noFill/>
        </p:spPr>
      </p:pic>
      <p:pic>
        <p:nvPicPr>
          <p:cNvPr id="3075" name="Picture 3" descr="C:\Users\user\Desktop\Путевка\Украънська мова\DSC_1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3538595" cy="2362200"/>
          </a:xfrm>
          <a:prstGeom prst="round2DiagRect">
            <a:avLst/>
          </a:prstGeom>
          <a:noFill/>
        </p:spPr>
      </p:pic>
      <p:pic>
        <p:nvPicPr>
          <p:cNvPr id="3076" name="Picture 4" descr="C:\Users\user\Desktop\Путевка\Украънська мова\DSC_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90600"/>
            <a:ext cx="3517392" cy="2348047"/>
          </a:xfrm>
          <a:prstGeom prst="round2DiagRect">
            <a:avLst/>
          </a:prstGeom>
          <a:noFill/>
        </p:spPr>
      </p:pic>
      <p:pic>
        <p:nvPicPr>
          <p:cNvPr id="3077" name="Picture 5" descr="C:\Users\user\Desktop\Путевка\Украънська мова\DSC_1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114800"/>
            <a:ext cx="3443318" cy="2298598"/>
          </a:xfrm>
          <a:prstGeom prst="round2Diag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0400" y="3505200"/>
            <a:ext cx="2844048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66"/>
                </a:solidFill>
                <a:latin typeface="Georgia" pitchFamily="18" charset="0"/>
              </a:rPr>
              <a:t>Заключне слово журі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066800" y="366713"/>
            <a:ext cx="6858000" cy="461962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Нагородження учасників </a:t>
            </a:r>
            <a:r>
              <a:rPr lang="uk-UA" sz="2400" b="1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олімпіади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ХІ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V</a:t>
            </a:r>
            <a:r>
              <a:rPr lang="uk-UA" b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 </a:t>
            </a:r>
            <a:r>
              <a:rPr lang="uk-UA" b="1" dirty="0">
                <a:solidFill>
                  <a:srgbClr val="FFFF00"/>
                </a:solidFill>
                <a:latin typeface="Georgia" pitchFamily="18" charset="0"/>
                <a:cs typeface="+mn-cs"/>
              </a:rPr>
              <a:t>міська олімпіада випускників  школи І ступеня «Путівка в науку»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295" t="4936" r="1157"/>
          <a:stretch>
            <a:fillRect/>
          </a:stretch>
        </p:blipFill>
        <p:spPr bwMode="auto">
          <a:xfrm>
            <a:off x="228600" y="838200"/>
            <a:ext cx="4495800" cy="298601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27964" r="27504"/>
          <a:stretch>
            <a:fillRect/>
          </a:stretch>
        </p:blipFill>
        <p:spPr bwMode="auto">
          <a:xfrm>
            <a:off x="5334000" y="1066800"/>
            <a:ext cx="3657600" cy="548291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t="4617" r="4489" b="8416"/>
          <a:stretch>
            <a:fillRect/>
          </a:stretch>
        </p:blipFill>
        <p:spPr bwMode="auto">
          <a:xfrm>
            <a:off x="152400" y="3962400"/>
            <a:ext cx="4763730" cy="28956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Прямоугольник 6"/>
          <p:cNvSpPr>
            <a:spLocks noChangeArrowheads="1"/>
          </p:cNvSpPr>
          <p:nvPr/>
        </p:nvSpPr>
        <p:spPr bwMode="auto">
          <a:xfrm>
            <a:off x="685800" y="457200"/>
            <a:ext cx="769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660033"/>
                </a:solidFill>
                <a:latin typeface="Bookman Old Style" pitchFamily="18" charset="0"/>
              </a:rPr>
              <a:t>   Переможці </a:t>
            </a:r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в освітній галузі</a:t>
            </a:r>
          </a:p>
          <a:p>
            <a:pPr algn="ctr"/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«Українська  мова»</a:t>
            </a:r>
          </a:p>
          <a:p>
            <a:endParaRPr lang="uk-UA" sz="2000" b="1" i="1" dirty="0">
              <a:latin typeface="Bookman Old Style" pitchFamily="18" charset="0"/>
            </a:endParaRPr>
          </a:p>
          <a:p>
            <a:endParaRPr lang="uk-UA" sz="2000" b="1" i="1" dirty="0"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97" t="1004" r="1903" b="3572"/>
          <a:stretch>
            <a:fillRect/>
          </a:stretch>
        </p:blipFill>
        <p:spPr bwMode="auto">
          <a:xfrm>
            <a:off x="685799" y="1295400"/>
            <a:ext cx="8088923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10587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6"/>
          <p:cNvSpPr>
            <a:spLocks noChangeArrowheads="1"/>
          </p:cNvSpPr>
          <p:nvPr/>
        </p:nvSpPr>
        <p:spPr bwMode="auto">
          <a:xfrm>
            <a:off x="685800" y="457200"/>
            <a:ext cx="769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u="sng" dirty="0" smtClean="0">
                <a:solidFill>
                  <a:srgbClr val="660033"/>
                </a:solidFill>
                <a:latin typeface="Bookman Old Style" pitchFamily="18" charset="0"/>
              </a:rPr>
              <a:t>   Переможці </a:t>
            </a:r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в освітній галузі</a:t>
            </a:r>
          </a:p>
          <a:p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«Українська  мова»</a:t>
            </a:r>
          </a:p>
          <a:p>
            <a:endParaRPr lang="uk-UA" sz="2000" b="1" i="1" dirty="0">
              <a:latin typeface="Bookman Old Style" pitchFamily="18" charset="0"/>
            </a:endParaRPr>
          </a:p>
          <a:p>
            <a:endParaRPr lang="uk-UA" sz="2000" b="1" i="1" dirty="0">
              <a:latin typeface="Bookman Old Style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1432411"/>
            <a:ext cx="746283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180975" algn="l"/>
              </a:tabLst>
            </a:pPr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І місце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Горобійченко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Аліса,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ХЛ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№ 107, 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	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Київський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район</a:t>
            </a:r>
          </a:p>
          <a:p>
            <a:pPr>
              <a:tabLst>
                <a:tab pos="180975" algn="l"/>
              </a:tabLst>
            </a:pPr>
            <a:r>
              <a:rPr lang="uk-UA" sz="1000" b="1" dirty="0" smtClean="0">
                <a:solidFill>
                  <a:srgbClr val="000066"/>
                </a:solidFill>
                <a:latin typeface="Times New Roman" pitchFamily="18" charset="0"/>
              </a:rPr>
              <a:t>		</a:t>
            </a:r>
            <a:endParaRPr lang="ru-RU" sz="10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u="sng" dirty="0" smtClean="0">
                <a:solidFill>
                  <a:srgbClr val="000066"/>
                </a:solidFill>
                <a:latin typeface="Times New Roman" pitchFamily="18" charset="0"/>
              </a:rPr>
              <a:t>ІІ місце </a:t>
            </a:r>
            <a:r>
              <a:rPr lang="uk-UA" b="1" u="sng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Момотова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Катерина, ХСШ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11, Фрунзенський район</a:t>
            </a:r>
          </a:p>
          <a:p>
            <a:pPr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Нікіта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Катерина, ХГ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46 ім. М.В. Ломоносова, </a:t>
            </a:r>
          </a:p>
          <a:p>
            <a:pPr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Комінтернівський район</a:t>
            </a:r>
          </a:p>
          <a:p>
            <a:pPr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	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Рудич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Анастасія, ХГ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83, Комінтернівський район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endParaRPr lang="uk-UA" sz="10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u="sng" dirty="0" smtClean="0">
                <a:solidFill>
                  <a:srgbClr val="000066"/>
                </a:solidFill>
                <a:latin typeface="Times New Roman" pitchFamily="18" charset="0"/>
              </a:rPr>
              <a:t>ІІІ </a:t>
            </a:r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місце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– Борисов Денис, ХЗОШ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126, Холодногірський район</a:t>
            </a:r>
          </a:p>
          <a:p>
            <a:pPr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В’ялик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Марія,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ХЗОШ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142, Московський район</a:t>
            </a:r>
          </a:p>
          <a:p>
            <a:pPr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Петрик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Аніта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ХГ № 152, Холодногірський район 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endParaRPr lang="uk-UA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u="sng" dirty="0" smtClean="0">
                <a:solidFill>
                  <a:srgbClr val="000066"/>
                </a:solidFill>
                <a:latin typeface="Times New Roman" pitchFamily="18" charset="0"/>
              </a:rPr>
              <a:t>Номінації</a:t>
            </a:r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  <a:endParaRPr lang="ru-RU" b="1" u="sng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Симоненко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Марія,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ХГ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144, Московський район – 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	</a:t>
            </a: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</a:rPr>
              <a:t>Юний редактор»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Капустіна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Софія,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ХСШ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132, Шевченківський район – </a:t>
            </a:r>
          </a:p>
          <a:p>
            <a:pPr>
              <a:tabLst>
                <a:tab pos="180975" algn="l"/>
              </a:tabLst>
            </a:pP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   </a:t>
            </a: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</a:rPr>
              <a:t>		«</a:t>
            </a: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</a:rPr>
              <a:t>За оригінальність мислення»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6128" t="1004" r="20278" b="36274"/>
          <a:stretch>
            <a:fillRect/>
          </a:stretch>
        </p:blipFill>
        <p:spPr bwMode="auto">
          <a:xfrm>
            <a:off x="6400800" y="228600"/>
            <a:ext cx="24384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1066800" y="381000"/>
            <a:ext cx="7543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660033"/>
                </a:solidFill>
                <a:latin typeface="Bookman Old Style" pitchFamily="18" charset="0"/>
              </a:rPr>
              <a:t>   </a:t>
            </a:r>
            <a:r>
              <a:rPr lang="uk-UA" sz="2000" b="1" u="sng" dirty="0" smtClean="0">
                <a:solidFill>
                  <a:srgbClr val="660033"/>
                </a:solidFill>
                <a:latin typeface="Bookman Old Style" pitchFamily="18" charset="0"/>
              </a:rPr>
              <a:t>Переможці </a:t>
            </a:r>
            <a:r>
              <a:rPr lang="uk-UA" sz="2000" b="1" u="sng" dirty="0">
                <a:solidFill>
                  <a:srgbClr val="660033"/>
                </a:solidFill>
                <a:latin typeface="Bookman Old Style" pitchFamily="18" charset="0"/>
              </a:rPr>
              <a:t>в освітній галузі</a:t>
            </a:r>
          </a:p>
          <a:p>
            <a:pPr algn="ctr"/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«Математика»</a:t>
            </a:r>
          </a:p>
          <a:p>
            <a:endParaRPr lang="uk-UA" sz="2000" b="1" i="1" dirty="0"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-1382" t="1869" r="1559" b="2337"/>
          <a:stretch>
            <a:fillRect/>
          </a:stretch>
        </p:blipFill>
        <p:spPr bwMode="auto">
          <a:xfrm>
            <a:off x="643054" y="1371599"/>
            <a:ext cx="8043746" cy="515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211138"/>
            <a:ext cx="8510587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609600" y="457200"/>
            <a:ext cx="7772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u="sng" dirty="0" smtClean="0">
                <a:solidFill>
                  <a:srgbClr val="660033"/>
                </a:solidFill>
                <a:latin typeface="Bookman Old Style" pitchFamily="18" charset="0"/>
              </a:rPr>
              <a:t>   </a:t>
            </a:r>
            <a:r>
              <a:rPr lang="uk-UA" sz="2000" b="1" u="sng" dirty="0" smtClean="0">
                <a:solidFill>
                  <a:srgbClr val="660033"/>
                </a:solidFill>
                <a:latin typeface="Bookman Old Style" pitchFamily="18" charset="0"/>
              </a:rPr>
              <a:t>Переможці </a:t>
            </a:r>
            <a:r>
              <a:rPr lang="uk-UA" sz="2000" b="1" u="sng" dirty="0">
                <a:solidFill>
                  <a:srgbClr val="660033"/>
                </a:solidFill>
                <a:latin typeface="Bookman Old Style" pitchFamily="18" charset="0"/>
              </a:rPr>
              <a:t>в освітній галузі</a:t>
            </a:r>
          </a:p>
          <a:p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«Математика»</a:t>
            </a:r>
          </a:p>
          <a:p>
            <a:endParaRPr lang="uk-UA" sz="2000" b="1" i="1" dirty="0">
              <a:latin typeface="Bookman Old Style" pitchFamily="18" charset="0"/>
            </a:endParaRPr>
          </a:p>
          <a:p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І місце 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Голданський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Ігор,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ХНВК №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179, </a:t>
            </a:r>
            <a:endParaRPr lang="uk-UA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Шевченківський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район</a:t>
            </a:r>
          </a:p>
          <a:p>
            <a:endParaRPr lang="uk-UA" sz="10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ІІ місце </a:t>
            </a:r>
            <a:r>
              <a:rPr lang="uk-UA" b="1" u="sng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Гончаров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Денис,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ХСШ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80, Індустріальний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Жаріхін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Єгор,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ХСШ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16, Київський район</a:t>
            </a:r>
          </a:p>
          <a:p>
            <a:endParaRPr lang="uk-UA" sz="10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ІІІ місце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Кабалянц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 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Анастасія,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ХСШ №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17, Київський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Турута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Карина, ХЗОШ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10, Червонозаводський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Гамов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Олексій,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ХПНВК “ЦРД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“Інтелект”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Холодногірський</a:t>
            </a:r>
            <a:endParaRPr lang="uk-UA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  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Номінації: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	</a:t>
            </a:r>
          </a:p>
          <a:p>
            <a:r>
              <a:rPr lang="uk-UA" sz="17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Вертій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Анна,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ХСШ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№ 75, Індустріальний район – </a:t>
            </a:r>
            <a:endParaRPr lang="uk-UA" sz="17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sz="1700" b="1" dirty="0">
                <a:solidFill>
                  <a:srgbClr val="000066"/>
                </a:solidFill>
                <a:latin typeface="Times New Roman" pitchFamily="18" charset="0"/>
              </a:rPr>
              <a:t>                 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		</a:t>
            </a:r>
            <a:r>
              <a:rPr lang="uk-UA" sz="1700" b="1" i="1" dirty="0" smtClean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uk-UA" sz="1700" b="1" i="1" dirty="0" smtClean="0">
                <a:solidFill>
                  <a:srgbClr val="000066"/>
                </a:solidFill>
                <a:latin typeface="Times New Roman" pitchFamily="18" charset="0"/>
              </a:rPr>
              <a:t>Майбутній  програміст»</a:t>
            </a:r>
            <a:endParaRPr lang="uk-UA" sz="1700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sz="17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sz="1700" b="1" dirty="0" err="1" smtClean="0">
                <a:solidFill>
                  <a:srgbClr val="000066"/>
                </a:solidFill>
                <a:latin typeface="Times New Roman" pitchFamily="18" charset="0"/>
              </a:rPr>
              <a:t>Во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 Дінь </a:t>
            </a:r>
            <a:r>
              <a:rPr lang="uk-UA" sz="1700" b="1" dirty="0" err="1" smtClean="0">
                <a:solidFill>
                  <a:srgbClr val="000066"/>
                </a:solidFill>
                <a:latin typeface="Times New Roman" pitchFamily="18" charset="0"/>
              </a:rPr>
              <a:t>Тхань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sz="1700" b="1" dirty="0" err="1" smtClean="0">
                <a:solidFill>
                  <a:srgbClr val="000066"/>
                </a:solidFill>
                <a:latin typeface="Times New Roman" pitchFamily="18" charset="0"/>
              </a:rPr>
              <a:t>Шон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ХГ </a:t>
            </a:r>
            <a:r>
              <a:rPr lang="uk-UA" sz="1700" b="1" dirty="0">
                <a:solidFill>
                  <a:srgbClr val="000066"/>
                </a:solidFill>
                <a:latin typeface="Times New Roman" pitchFamily="18" charset="0"/>
              </a:rPr>
              <a:t>№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46 ім. М.В. Ломоносова, Комінтернівський </a:t>
            </a:r>
            <a:r>
              <a:rPr lang="uk-UA" sz="1700" b="1" dirty="0">
                <a:solidFill>
                  <a:srgbClr val="000066"/>
                </a:solidFill>
                <a:latin typeface="Times New Roman" pitchFamily="18" charset="0"/>
              </a:rPr>
              <a:t>район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				</a:t>
            </a:r>
            <a:r>
              <a:rPr lang="uk-UA" sz="1700" b="1" i="1" dirty="0" smtClean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uk-UA" sz="1700" b="1" i="1" dirty="0" smtClean="0">
                <a:solidFill>
                  <a:srgbClr val="000066"/>
                </a:solidFill>
                <a:latin typeface="Times New Roman" pitchFamily="18" charset="0"/>
              </a:rPr>
              <a:t>Майбутній  математик»</a:t>
            </a:r>
            <a:endParaRPr lang="uk-UA" sz="1700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sz="17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sz="1700" b="1" dirty="0" err="1" smtClean="0">
                <a:solidFill>
                  <a:srgbClr val="000066"/>
                </a:solidFill>
                <a:latin typeface="Times New Roman" pitchFamily="18" charset="0"/>
              </a:rPr>
              <a:t>Виглазов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 Артем,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ХГ </a:t>
            </a:r>
            <a:r>
              <a:rPr lang="uk-UA" sz="1700" b="1" dirty="0">
                <a:solidFill>
                  <a:srgbClr val="000066"/>
                </a:solidFill>
                <a:latin typeface="Times New Roman" pitchFamily="18" charset="0"/>
              </a:rPr>
              <a:t>№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144, Московський район </a:t>
            </a:r>
            <a:r>
              <a:rPr lang="uk-UA" sz="1700" b="1" dirty="0">
                <a:solidFill>
                  <a:srgbClr val="000066"/>
                </a:solidFill>
                <a:latin typeface="Times New Roman" pitchFamily="18" charset="0"/>
              </a:rPr>
              <a:t>– </a:t>
            </a:r>
          </a:p>
          <a:p>
            <a:r>
              <a:rPr lang="uk-UA" sz="1700" b="1" dirty="0">
                <a:solidFill>
                  <a:srgbClr val="000066"/>
                </a:solidFill>
                <a:latin typeface="Times New Roman" pitchFamily="18" charset="0"/>
              </a:rPr>
              <a:t>               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</a:t>
            </a:r>
            <a:r>
              <a:rPr lang="uk-UA" sz="1700" b="1" dirty="0" smtClean="0">
                <a:solidFill>
                  <a:srgbClr val="000066"/>
                </a:solidFill>
                <a:latin typeface="Times New Roman" pitchFamily="18" charset="0"/>
              </a:rPr>
              <a:t>		</a:t>
            </a:r>
            <a:r>
              <a:rPr lang="uk-UA" sz="1700" b="1" i="1" dirty="0" smtClean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uk-UA" sz="1700" b="1" i="1" dirty="0">
                <a:solidFill>
                  <a:srgbClr val="000066"/>
                </a:solidFill>
                <a:latin typeface="Times New Roman" pitchFamily="18" charset="0"/>
              </a:rPr>
              <a:t>Найкмітливіший з кмітливих»</a:t>
            </a:r>
            <a:r>
              <a:rPr lang="ru-RU" sz="1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uk-UA" sz="17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16235" t="-42"/>
          <a:stretch>
            <a:fillRect/>
          </a:stretch>
        </p:blipFill>
        <p:spPr bwMode="auto">
          <a:xfrm>
            <a:off x="6400800" y="228600"/>
            <a:ext cx="2389381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762000" y="381001"/>
            <a:ext cx="7543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660033"/>
                </a:solidFill>
                <a:latin typeface="Bookman Old Style" pitchFamily="18" charset="0"/>
              </a:rPr>
              <a:t>Переможці </a:t>
            </a:r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в освітній галузі</a:t>
            </a:r>
          </a:p>
          <a:p>
            <a:pPr algn="ctr"/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«Природознавство»</a:t>
            </a:r>
          </a:p>
          <a:p>
            <a:endParaRPr lang="uk-UA" sz="2000" b="1" i="1" dirty="0">
              <a:latin typeface="Bookman Old Style" pitchFamily="18" charset="0"/>
            </a:endParaRPr>
          </a:p>
          <a:p>
            <a:endParaRPr lang="uk-UA" sz="16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uk-UA" sz="16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uk-UA" sz="16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uk-UA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uk-UA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42" t="-143" r="919" b="9414"/>
          <a:stretch>
            <a:fillRect/>
          </a:stretch>
        </p:blipFill>
        <p:spPr bwMode="auto">
          <a:xfrm>
            <a:off x="609600" y="1371600"/>
            <a:ext cx="8248291" cy="5143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211139"/>
            <a:ext cx="8510587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685800" y="381001"/>
            <a:ext cx="8001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uk-UA" sz="2400" b="1" u="sng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r>
              <a:rPr lang="uk-UA" sz="2400" b="1" u="sng" dirty="0" smtClean="0">
                <a:solidFill>
                  <a:srgbClr val="660033"/>
                </a:solidFill>
                <a:latin typeface="Bookman Old Style" pitchFamily="18" charset="0"/>
              </a:rPr>
              <a:t>Переможці </a:t>
            </a:r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в освітній галузі</a:t>
            </a:r>
          </a:p>
          <a:p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«Природознавство»</a:t>
            </a:r>
          </a:p>
          <a:p>
            <a:endParaRPr lang="uk-UA" sz="2000" b="1" i="1" dirty="0">
              <a:latin typeface="Bookman Old Style" pitchFamily="18" charset="0"/>
            </a:endParaRPr>
          </a:p>
          <a:p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І місце 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Семченко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Олексій, ХПНВК “ЦРД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“Інтелект”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Холодногірський район</a:t>
            </a:r>
          </a:p>
          <a:p>
            <a:endParaRPr lang="uk-UA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u="sng" dirty="0" smtClean="0">
                <a:solidFill>
                  <a:srgbClr val="000066"/>
                </a:solidFill>
                <a:latin typeface="Times New Roman" pitchFamily="18" charset="0"/>
              </a:rPr>
              <a:t>ІІ </a:t>
            </a:r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місце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Торбов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Тимур, ХЛ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107, Київський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Худенко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Поліна, ХНВК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179,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Ш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евченківський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район</a:t>
            </a:r>
          </a:p>
          <a:p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u="sng" dirty="0">
                <a:solidFill>
                  <a:srgbClr val="000066"/>
                </a:solidFill>
                <a:latin typeface="Times New Roman" pitchFamily="18" charset="0"/>
              </a:rPr>
              <a:t>ІІІ місце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Логвін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Максим, ХСШ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80, Індустріальний район</a:t>
            </a: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Яресько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Михайло, ХЗОШ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36, Київський район</a:t>
            </a: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Самсикіна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Марія, ХГ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№ 116, Шевченківський район</a:t>
            </a: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</a:t>
            </a:r>
          </a:p>
          <a:p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Номінації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0066"/>
                </a:solidFill>
                <a:latin typeface="Times New Roman" pitchFamily="18" charset="0"/>
              </a:rPr>
              <a:t>Чмутов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Ілля, ХЗОШ № 102, Комінтернівський район – </a:t>
            </a:r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</a:rPr>
              <a:t>«Кращий знавець природи»</a:t>
            </a:r>
          </a:p>
          <a:p>
            <a:pPr>
              <a:buFontTx/>
              <a:buChar char="-"/>
            </a:pP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 Савченко 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Н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азар, ХСШ № 93, Жовтневий район – </a:t>
            </a:r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</a:rPr>
              <a:t>«Юний мандрівник»</a:t>
            </a:r>
          </a:p>
          <a:p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- Андрєєв Арсеній, ХЗОШ 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№ 10, Червонозаводський район – </a:t>
            </a:r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uk-UA" sz="1600" b="1" i="1" dirty="0">
                <a:solidFill>
                  <a:srgbClr val="000066"/>
                </a:solidFill>
                <a:latin typeface="Times New Roman" pitchFamily="18" charset="0"/>
              </a:rPr>
              <a:t>Юний </a:t>
            </a:r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</a:rPr>
              <a:t>фізик»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uk-UA" sz="16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Мережко Костянтин, ХЗОШ 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</a:rPr>
              <a:t>№ 120, Червонозаводський район – </a:t>
            </a:r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</a:rPr>
              <a:t>«Юний біолог»</a:t>
            </a:r>
          </a:p>
          <a:p>
            <a:endParaRPr lang="uk-UA" sz="16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uk-UA" sz="16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uk-UA" sz="16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uk-UA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uk-UA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5657" t="-143" r="15776" b="26497"/>
          <a:stretch>
            <a:fillRect/>
          </a:stretch>
        </p:blipFill>
        <p:spPr bwMode="auto">
          <a:xfrm>
            <a:off x="6477000" y="152400"/>
            <a:ext cx="2444317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ХІ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</a:rPr>
              <a:t>V</a:t>
            </a: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 міська олімпіада випускників школи І ступеня </a:t>
            </a:r>
            <a:b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«Путівка в науку</a:t>
            </a: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»</a:t>
            </a:r>
            <a:b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uk-UA" sz="2400" b="1" dirty="0" smtClean="0">
                <a:solidFill>
                  <a:srgbClr val="000066"/>
                </a:solidFill>
                <a:latin typeface="Georgia" pitchFamily="18" charset="0"/>
              </a:rPr>
              <a:t>Номінації:</a:t>
            </a:r>
            <a:r>
              <a:rPr lang="uk-UA" sz="2400" b="1" dirty="0" smtClean="0">
                <a:solidFill>
                  <a:srgbClr val="F2F2F2"/>
                </a:solidFill>
              </a:rPr>
              <a:t/>
            </a:r>
            <a:br>
              <a:rPr lang="uk-UA" sz="2400" b="1" dirty="0" smtClean="0">
                <a:solidFill>
                  <a:srgbClr val="F2F2F2"/>
                </a:solidFill>
              </a:rPr>
            </a:br>
            <a:endParaRPr lang="ru-RU" sz="2400" b="1" i="1" dirty="0" smtClean="0">
              <a:solidFill>
                <a:srgbClr val="F2F2F2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914400" y="1828800"/>
          <a:ext cx="7467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10000" y="6248400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Georgia" pitchFamily="18" charset="0"/>
              </a:rPr>
              <a:t>60 учасників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sz="2000" b="1" dirty="0" smtClean="0">
                <a:solidFill>
                  <a:srgbClr val="FFFF00"/>
                </a:solidFill>
                <a:latin typeface="Georgia" pitchFamily="18" charset="0"/>
              </a:rPr>
              <a:t>ХІ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V</a:t>
            </a:r>
            <a:r>
              <a:rPr lang="uk-UA" sz="2000" b="1" dirty="0" smtClean="0">
                <a:solidFill>
                  <a:srgbClr val="FFFF00"/>
                </a:solidFill>
                <a:latin typeface="Georgia" pitchFamily="18" charset="0"/>
              </a:rPr>
              <a:t> міська олімпіада випускників школи І ступеня </a:t>
            </a:r>
            <a:br>
              <a:rPr lang="uk-UA" sz="20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Georgia" pitchFamily="18" charset="0"/>
              </a:rPr>
              <a:t>«Путівка в науку»</a:t>
            </a:r>
            <a:r>
              <a:rPr lang="uk-UA" sz="2400" b="1" dirty="0" smtClean="0">
                <a:solidFill>
                  <a:srgbClr val="F2F2F2"/>
                </a:solidFill>
              </a:rPr>
              <a:t/>
            </a:r>
            <a:br>
              <a:rPr lang="uk-UA" sz="2400" b="1" dirty="0" smtClean="0">
                <a:solidFill>
                  <a:srgbClr val="F2F2F2"/>
                </a:solidFill>
              </a:rPr>
            </a:br>
            <a:endParaRPr lang="ru-RU" sz="2400" b="1" i="1" dirty="0" smtClean="0">
              <a:solidFill>
                <a:srgbClr val="F2F2F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7547" t="4293" r="8007" b="11261"/>
          <a:stretch>
            <a:fillRect/>
          </a:stretch>
        </p:blipFill>
        <p:spPr bwMode="auto">
          <a:xfrm>
            <a:off x="304800" y="3733800"/>
            <a:ext cx="3962400" cy="2971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0340" t="7317"/>
          <a:stretch>
            <a:fillRect/>
          </a:stretch>
        </p:blipFill>
        <p:spPr bwMode="auto">
          <a:xfrm>
            <a:off x="4953000" y="3733800"/>
            <a:ext cx="3833159" cy="29718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user\Desktop\Путевка\DSC_151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4046" t="3030" r="6947"/>
          <a:stretch>
            <a:fillRect/>
          </a:stretch>
        </p:blipFill>
        <p:spPr bwMode="auto">
          <a:xfrm>
            <a:off x="4953000" y="838199"/>
            <a:ext cx="3810000" cy="2770909"/>
          </a:xfrm>
          <a:prstGeom prst="round2Diag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t="7843" r="2759"/>
          <a:stretch>
            <a:fillRect/>
          </a:stretch>
        </p:blipFill>
        <p:spPr bwMode="auto">
          <a:xfrm>
            <a:off x="381000" y="838200"/>
            <a:ext cx="3886200" cy="27622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95600" y="3429000"/>
            <a:ext cx="3102476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Georgia" pitchFamily="18" charset="0"/>
              </a:rPr>
              <a:t>Урочисте відкриття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-33338" y="23813"/>
            <a:ext cx="914400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ХІ</a:t>
            </a:r>
            <a:r>
              <a:rPr lang="en-US" b="1" dirty="0" smtClean="0">
                <a:solidFill>
                  <a:srgbClr val="F2F2F2"/>
                </a:solidFill>
                <a:latin typeface="Georgia" pitchFamily="18" charset="0"/>
              </a:rPr>
              <a:t>V</a:t>
            </a:r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 </a:t>
            </a:r>
            <a:r>
              <a:rPr lang="uk-UA" b="1" dirty="0">
                <a:solidFill>
                  <a:srgbClr val="F2F2F2"/>
                </a:solidFill>
                <a:latin typeface="Georgia" pitchFamily="18" charset="0"/>
              </a:rPr>
              <a:t>міська олімпіада випускників  школи І ступеня «Путівка в науку»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УКРАЇНСЬКА МОВА. Виконання  </a:t>
            </a:r>
            <a:r>
              <a:rPr lang="uk-UA" sz="2400" b="1" dirty="0">
                <a:solidFill>
                  <a:srgbClr val="FFFF00"/>
                </a:solidFill>
                <a:latin typeface="Georgia" pitchFamily="18" charset="0"/>
              </a:rPr>
              <a:t>завдань </a:t>
            </a: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олімпіади</a:t>
            </a:r>
          </a:p>
          <a:p>
            <a:pPr algn="ctr"/>
            <a:endParaRPr lang="uk-UA" sz="1400" b="1" dirty="0">
              <a:solidFill>
                <a:srgbClr val="F2F2F2"/>
              </a:solidFill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t="2912" b="3876"/>
          <a:stretch>
            <a:fillRect/>
          </a:stretch>
        </p:blipFill>
        <p:spPr bwMode="auto">
          <a:xfrm>
            <a:off x="457200" y="960268"/>
            <a:ext cx="8305800" cy="580599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-33338" y="23813"/>
            <a:ext cx="91440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ХІ</a:t>
            </a:r>
            <a:r>
              <a:rPr lang="en-US" b="1" dirty="0" smtClean="0">
                <a:solidFill>
                  <a:srgbClr val="F2F2F2"/>
                </a:solidFill>
                <a:latin typeface="Georgia" pitchFamily="18" charset="0"/>
              </a:rPr>
              <a:t>V</a:t>
            </a:r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 </a:t>
            </a:r>
            <a:r>
              <a:rPr lang="uk-UA" b="1" dirty="0">
                <a:solidFill>
                  <a:srgbClr val="F2F2F2"/>
                </a:solidFill>
                <a:latin typeface="Georgia" pitchFamily="18" charset="0"/>
              </a:rPr>
              <a:t>міська олімпіада випускників  школи І ступеня «Путівка в науку»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УКРАЇНСЬКА МОВА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  <a:p>
            <a:pPr algn="ctr"/>
            <a:endParaRPr lang="uk-UA" sz="1400" b="1" dirty="0">
              <a:solidFill>
                <a:srgbClr val="F2F2F2"/>
              </a:solidFill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93" y="1143001"/>
            <a:ext cx="3073407" cy="230486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8114" y="4724400"/>
            <a:ext cx="2845042" cy="21336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2895600" cy="217151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l="16782" t="2707" r="10149" b="29630"/>
          <a:stretch>
            <a:fillRect/>
          </a:stretch>
        </p:blipFill>
        <p:spPr bwMode="auto">
          <a:xfrm>
            <a:off x="5791200" y="1142999"/>
            <a:ext cx="3182114" cy="220980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216332"/>
            <a:ext cx="3124200" cy="208559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user\Desktop\Путевка\Украънська мова\DSC_1529.JPG"/>
          <p:cNvPicPr>
            <a:picLocks noChangeAspect="1" noChangeArrowheads="1"/>
          </p:cNvPicPr>
          <p:nvPr/>
        </p:nvPicPr>
        <p:blipFill>
          <a:blip r:embed="rId8" cstate="print"/>
          <a:srcRect r="7137" b="219"/>
          <a:stretch>
            <a:fillRect/>
          </a:stretch>
        </p:blipFill>
        <p:spPr bwMode="auto">
          <a:xfrm rot="16200000">
            <a:off x="3008524" y="1106276"/>
            <a:ext cx="2974552" cy="2133600"/>
          </a:xfrm>
          <a:prstGeom prst="round2Diag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28800" y="3733800"/>
            <a:ext cx="5283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Georgia" pitchFamily="18" charset="0"/>
              </a:rPr>
              <a:t>Виконання  завдань олімпіади</a:t>
            </a:r>
            <a:endParaRPr lang="ru-RU" sz="2400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-33338" y="23813"/>
            <a:ext cx="91440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ХІ</a:t>
            </a:r>
            <a:r>
              <a:rPr lang="en-US" b="1" dirty="0" smtClean="0">
                <a:solidFill>
                  <a:srgbClr val="F2F2F2"/>
                </a:solidFill>
                <a:latin typeface="Georgia" pitchFamily="18" charset="0"/>
              </a:rPr>
              <a:t>V</a:t>
            </a:r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 </a:t>
            </a:r>
            <a:r>
              <a:rPr lang="uk-UA" b="1" dirty="0">
                <a:solidFill>
                  <a:srgbClr val="F2F2F2"/>
                </a:solidFill>
                <a:latin typeface="Georgia" pitchFamily="18" charset="0"/>
              </a:rPr>
              <a:t>міська олімпіада випускників  школи І ступеня «Путівка в науку»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Виконання  </a:t>
            </a:r>
            <a:r>
              <a:rPr lang="uk-UA" sz="2400" b="1" dirty="0">
                <a:solidFill>
                  <a:srgbClr val="FFFF00"/>
                </a:solidFill>
                <a:latin typeface="Georgia" pitchFamily="18" charset="0"/>
              </a:rPr>
              <a:t>завдань </a:t>
            </a: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олімпіади</a:t>
            </a:r>
          </a:p>
          <a:p>
            <a:pPr algn="ctr"/>
            <a:endParaRPr lang="uk-UA" sz="1400" b="1" dirty="0">
              <a:solidFill>
                <a:srgbClr val="F2F2F2"/>
              </a:solidFill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t="14889"/>
          <a:stretch>
            <a:fillRect/>
          </a:stretch>
        </p:blipFill>
        <p:spPr bwMode="auto">
          <a:xfrm>
            <a:off x="304800" y="1219199"/>
            <a:ext cx="8575305" cy="547342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-33338" y="23813"/>
            <a:ext cx="914400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ХІ</a:t>
            </a:r>
            <a:r>
              <a:rPr lang="en-US" b="1" dirty="0" smtClean="0">
                <a:solidFill>
                  <a:srgbClr val="F2F2F2"/>
                </a:solidFill>
                <a:latin typeface="Georgia" pitchFamily="18" charset="0"/>
              </a:rPr>
              <a:t>V</a:t>
            </a:r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 </a:t>
            </a:r>
            <a:r>
              <a:rPr lang="uk-UA" b="1" dirty="0">
                <a:solidFill>
                  <a:srgbClr val="F2F2F2"/>
                </a:solidFill>
                <a:latin typeface="Georgia" pitchFamily="18" charset="0"/>
              </a:rPr>
              <a:t>міська олімпіада випускників  школи І ступеня «Путівка в науку»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МАТЕМАТИКА</a:t>
            </a:r>
          </a:p>
          <a:p>
            <a:pPr algn="ctr"/>
            <a:endParaRPr lang="uk-UA" sz="1400" b="1" dirty="0">
              <a:solidFill>
                <a:srgbClr val="F2F2F2"/>
              </a:solidFill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20756" t="2931" b="6221"/>
          <a:stretch>
            <a:fillRect/>
          </a:stretch>
        </p:blipFill>
        <p:spPr bwMode="auto">
          <a:xfrm>
            <a:off x="6096000" y="990600"/>
            <a:ext cx="2924777" cy="25146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495800"/>
            <a:ext cx="2946650" cy="22098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 l="21968" t="4882" r="1144" b="12121"/>
          <a:stretch>
            <a:fillRect/>
          </a:stretch>
        </p:blipFill>
        <p:spPr bwMode="auto">
          <a:xfrm>
            <a:off x="0" y="4267200"/>
            <a:ext cx="2667000" cy="21590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 l="7317"/>
          <a:stretch>
            <a:fillRect/>
          </a:stretch>
        </p:blipFill>
        <p:spPr bwMode="auto">
          <a:xfrm>
            <a:off x="152400" y="1066800"/>
            <a:ext cx="3013562" cy="24384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t="10153" r="4943" b="6086"/>
          <a:stretch>
            <a:fillRect/>
          </a:stretch>
        </p:blipFill>
        <p:spPr bwMode="auto">
          <a:xfrm>
            <a:off x="3429000" y="914400"/>
            <a:ext cx="2057400" cy="271576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l="7318"/>
          <a:stretch>
            <a:fillRect/>
          </a:stretch>
        </p:blipFill>
        <p:spPr bwMode="auto">
          <a:xfrm>
            <a:off x="6019800" y="4190999"/>
            <a:ext cx="3124200" cy="225026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286000" y="3657600"/>
            <a:ext cx="4437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66"/>
                </a:solidFill>
                <a:latin typeface="Georgia" pitchFamily="18" charset="0"/>
              </a:rPr>
              <a:t>Виконання  завдань олімпіади</a:t>
            </a:r>
            <a:endParaRPr lang="ru-RU" sz="2000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-33338" y="23813"/>
            <a:ext cx="91440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ХІ</a:t>
            </a:r>
            <a:r>
              <a:rPr lang="en-US" b="1" dirty="0" smtClean="0">
                <a:solidFill>
                  <a:srgbClr val="F2F2F2"/>
                </a:solidFill>
                <a:latin typeface="Georgia" pitchFamily="18" charset="0"/>
              </a:rPr>
              <a:t>V</a:t>
            </a:r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 </a:t>
            </a:r>
            <a:r>
              <a:rPr lang="uk-UA" b="1" dirty="0">
                <a:solidFill>
                  <a:srgbClr val="F2F2F2"/>
                </a:solidFill>
                <a:latin typeface="Georgia" pitchFamily="18" charset="0"/>
              </a:rPr>
              <a:t>міська олімпіада випускників  школи І ступеня «Путівка в науку»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ПРИРОДОЗНАВСТВО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Виконання  </a:t>
            </a:r>
            <a:r>
              <a:rPr lang="uk-UA" sz="2400" b="1" dirty="0">
                <a:solidFill>
                  <a:srgbClr val="FFFF00"/>
                </a:solidFill>
                <a:latin typeface="Georgia" pitchFamily="18" charset="0"/>
              </a:rPr>
              <a:t>завдань </a:t>
            </a: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олімпіади</a:t>
            </a:r>
          </a:p>
          <a:p>
            <a:pPr algn="ctr"/>
            <a:endParaRPr lang="uk-UA" sz="1400" b="1" dirty="0">
              <a:solidFill>
                <a:srgbClr val="F2F2F2"/>
              </a:solidFill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t="1350" b="1482"/>
          <a:stretch>
            <a:fillRect/>
          </a:stretch>
        </p:blipFill>
        <p:spPr bwMode="auto">
          <a:xfrm>
            <a:off x="228600" y="1219199"/>
            <a:ext cx="8534400" cy="553582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-33338" y="23813"/>
            <a:ext cx="91440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ХІ</a:t>
            </a:r>
            <a:r>
              <a:rPr lang="en-US" b="1" dirty="0" smtClean="0">
                <a:solidFill>
                  <a:srgbClr val="F2F2F2"/>
                </a:solidFill>
                <a:latin typeface="Georgia" pitchFamily="18" charset="0"/>
              </a:rPr>
              <a:t>V</a:t>
            </a:r>
            <a:r>
              <a:rPr lang="uk-UA" b="1" dirty="0" smtClean="0">
                <a:solidFill>
                  <a:srgbClr val="F2F2F2"/>
                </a:solidFill>
                <a:latin typeface="Georgia" pitchFamily="18" charset="0"/>
              </a:rPr>
              <a:t> </a:t>
            </a:r>
            <a:r>
              <a:rPr lang="uk-UA" b="1" dirty="0">
                <a:solidFill>
                  <a:srgbClr val="F2F2F2"/>
                </a:solidFill>
                <a:latin typeface="Georgia" pitchFamily="18" charset="0"/>
              </a:rPr>
              <a:t>міська олімпіада випускників  школи І ступеня «Путівка в науку»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ПРИРОДОЗНАВСТВО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5357" r="3580"/>
          <a:stretch>
            <a:fillRect/>
          </a:stretch>
        </p:blipFill>
        <p:spPr bwMode="auto">
          <a:xfrm>
            <a:off x="0" y="1066800"/>
            <a:ext cx="2590800" cy="21336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457" y="990600"/>
            <a:ext cx="3088543" cy="231621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038600"/>
            <a:ext cx="2962275" cy="222151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5055" y="4114800"/>
            <a:ext cx="2788945" cy="209153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143000"/>
            <a:ext cx="2864663" cy="191231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962400"/>
            <a:ext cx="2946650" cy="22098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590800" y="3429000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Georgia" pitchFamily="18" charset="0"/>
              </a:rPr>
              <a:t>Виконання  завдань олімпіади</a:t>
            </a:r>
            <a:endParaRPr lang="ru-RU" sz="1600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</TotalTime>
  <Words>320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ХІV міська олімпіада випускників школи І ступеня  «Путівка в науку»  Номінації: </vt:lpstr>
      <vt:lpstr>ХІV міська олімпіада випускників школи І ступеня  «Путівка в науку»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ХІV міська олімпіада випускників школи І ступеня  «Путівка в науку»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</dc:creator>
  <cp:lastModifiedBy>Гостинникова</cp:lastModifiedBy>
  <cp:revision>372</cp:revision>
  <cp:lastPrinted>1601-01-01T00:00:00Z</cp:lastPrinted>
  <dcterms:created xsi:type="dcterms:W3CDTF">1601-01-01T00:00:00Z</dcterms:created>
  <dcterms:modified xsi:type="dcterms:W3CDTF">2016-04-19T11:54:15Z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